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handoutMasterIdLst>
    <p:handoutMasterId r:id="rId19"/>
  </p:handoutMasterIdLst>
  <p:sldIdLst>
    <p:sldId id="256" r:id="rId2"/>
    <p:sldId id="309" r:id="rId3"/>
    <p:sldId id="257" r:id="rId4"/>
    <p:sldId id="314" r:id="rId5"/>
    <p:sldId id="315" r:id="rId6"/>
    <p:sldId id="316" r:id="rId7"/>
    <p:sldId id="317" r:id="rId8"/>
    <p:sldId id="318" r:id="rId9"/>
    <p:sldId id="319" r:id="rId10"/>
    <p:sldId id="324" r:id="rId11"/>
    <p:sldId id="325" r:id="rId12"/>
    <p:sldId id="320" r:id="rId13"/>
    <p:sldId id="321" r:id="rId14"/>
    <p:sldId id="322" r:id="rId15"/>
    <p:sldId id="323" r:id="rId16"/>
    <p:sldId id="307" r:id="rId17"/>
  </p:sldIdLst>
  <p:sldSz cx="9144000" cy="6858000" type="screen4x3"/>
  <p:notesSz cx="6858000" cy="9144000"/>
  <p:custShowLst>
    <p:custShow name="Custom Show 1" id="0">
      <p:sldLst>
        <p:sld r:id="rId2"/>
        <p:sld r:id="rId3"/>
        <p:sld r:id="rId4"/>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Rg st="1" end="22"/>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1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249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2358D05-97D4-4DBC-9AA1-B682F44C7809}" type="datetimeFigureOut">
              <a:rPr lang="en-US" smtClean="0"/>
              <a:pPr/>
              <a:t>5/2/2020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646BB57-3D56-40A4-B4AE-58F1F2FEDB57}" type="slidenum">
              <a:rPr lang="en-US" smtClean="0"/>
              <a:pPr/>
              <a:t>‹#›</a:t>
            </a:fld>
            <a:endParaRPr lang="en-US"/>
          </a:p>
        </p:txBody>
      </p:sp>
    </p:spTree>
    <p:extLst>
      <p:ext uri="{BB962C8B-B14F-4D97-AF65-F5344CB8AC3E}">
        <p14:creationId xmlns:p14="http://schemas.microsoft.com/office/powerpoint/2010/main" val="14907226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6E65E9-8401-4E52-A86E-963E824B38ED}" type="datetimeFigureOut">
              <a:rPr lang="en-US" smtClean="0"/>
              <a:pPr/>
              <a:t>5/2/2020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215BD0-886B-434A-82BA-A9E1F0190272}" type="slidenum">
              <a:rPr lang="en-US" smtClean="0"/>
              <a:pPr/>
              <a:t>‹#›</a:t>
            </a:fld>
            <a:endParaRPr lang="en-US"/>
          </a:p>
        </p:txBody>
      </p:sp>
    </p:spTree>
    <p:extLst>
      <p:ext uri="{BB962C8B-B14F-4D97-AF65-F5344CB8AC3E}">
        <p14:creationId xmlns:p14="http://schemas.microsoft.com/office/powerpoint/2010/main" val="86234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5BD0-886B-434A-82BA-A9E1F0190272}" type="slidenum">
              <a:rPr lang="en-US" smtClean="0"/>
              <a:pPr/>
              <a:t>1</a:t>
            </a:fld>
            <a:endParaRPr lang="en-US"/>
          </a:p>
        </p:txBody>
      </p:sp>
    </p:spTree>
    <p:extLst>
      <p:ext uri="{BB962C8B-B14F-4D97-AF65-F5344CB8AC3E}">
        <p14:creationId xmlns:p14="http://schemas.microsoft.com/office/powerpoint/2010/main" val="1528999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5BD0-886B-434A-82BA-A9E1F0190272}" type="slidenum">
              <a:rPr lang="en-US" smtClean="0"/>
              <a:pPr/>
              <a:t>2</a:t>
            </a:fld>
            <a:endParaRPr lang="en-US"/>
          </a:p>
        </p:txBody>
      </p:sp>
    </p:spTree>
    <p:extLst>
      <p:ext uri="{BB962C8B-B14F-4D97-AF65-F5344CB8AC3E}">
        <p14:creationId xmlns:p14="http://schemas.microsoft.com/office/powerpoint/2010/main" val="25920227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215BD0-886B-434A-82BA-A9E1F0190272}" type="slidenum">
              <a:rPr lang="en-US" smtClean="0"/>
              <a:pPr/>
              <a:t>16</a:t>
            </a:fld>
            <a:endParaRPr lang="en-US"/>
          </a:p>
        </p:txBody>
      </p:sp>
    </p:spTree>
    <p:extLst>
      <p:ext uri="{BB962C8B-B14F-4D97-AF65-F5344CB8AC3E}">
        <p14:creationId xmlns:p14="http://schemas.microsoft.com/office/powerpoint/2010/main" val="14089997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C3E197A-EAC4-4F64-BB83-CF93480B1B1D}" type="datetime1">
              <a:rPr lang="en-US" smtClean="0"/>
              <a:t>5/2/2020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By:Tehziba Kousir</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4FC7B0-EBD5-459D-B65A-D68E41D3027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5E5520-3F61-4CF8-A54C-5DD33367C3DB}" type="datetime1">
              <a:rPr lang="en-US" smtClean="0"/>
              <a:t>5/2/2020</a:t>
            </a:fld>
            <a:endParaRPr lang="en-US"/>
          </a:p>
        </p:txBody>
      </p:sp>
      <p:sp>
        <p:nvSpPr>
          <p:cNvPr id="5" name="Footer Placeholder 4"/>
          <p:cNvSpPr>
            <a:spLocks noGrp="1"/>
          </p:cNvSpPr>
          <p:nvPr>
            <p:ph type="ftr" sz="quarter" idx="11"/>
          </p:nvPr>
        </p:nvSpPr>
        <p:spPr/>
        <p:txBody>
          <a:bodyPr/>
          <a:lstStyle>
            <a:extLst/>
          </a:lstStyle>
          <a:p>
            <a:r>
              <a:rPr lang="en-US" smtClean="0"/>
              <a:t>By:Tehziba Kousir</a:t>
            </a:r>
            <a:endParaRPr lang="en-US"/>
          </a:p>
        </p:txBody>
      </p:sp>
      <p:sp>
        <p:nvSpPr>
          <p:cNvPr id="6" name="Slide Number Placeholder 5"/>
          <p:cNvSpPr>
            <a:spLocks noGrp="1"/>
          </p:cNvSpPr>
          <p:nvPr>
            <p:ph type="sldNum" sz="quarter" idx="12"/>
          </p:nvPr>
        </p:nvSpPr>
        <p:spPr/>
        <p:txBody>
          <a:bodyPr/>
          <a:lstStyle>
            <a:extLst/>
          </a:lstStyle>
          <a:p>
            <a:fld id="{084FC7B0-EBD5-459D-B65A-D68E41D302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15A94F-1AA1-4E48-8628-067230C541B7}" type="datetime1">
              <a:rPr lang="en-US" smtClean="0"/>
              <a:t>5/2/2020</a:t>
            </a:fld>
            <a:endParaRPr lang="en-US"/>
          </a:p>
        </p:txBody>
      </p:sp>
      <p:sp>
        <p:nvSpPr>
          <p:cNvPr id="5" name="Footer Placeholder 4"/>
          <p:cNvSpPr>
            <a:spLocks noGrp="1"/>
          </p:cNvSpPr>
          <p:nvPr>
            <p:ph type="ftr" sz="quarter" idx="11"/>
          </p:nvPr>
        </p:nvSpPr>
        <p:spPr/>
        <p:txBody>
          <a:bodyPr/>
          <a:lstStyle>
            <a:extLst/>
          </a:lstStyle>
          <a:p>
            <a:r>
              <a:rPr lang="en-US" smtClean="0"/>
              <a:t>By:Tehziba Kousir</a:t>
            </a:r>
            <a:endParaRPr lang="en-US"/>
          </a:p>
        </p:txBody>
      </p:sp>
      <p:sp>
        <p:nvSpPr>
          <p:cNvPr id="6" name="Slide Number Placeholder 5"/>
          <p:cNvSpPr>
            <a:spLocks noGrp="1"/>
          </p:cNvSpPr>
          <p:nvPr>
            <p:ph type="sldNum" sz="quarter" idx="12"/>
          </p:nvPr>
        </p:nvSpPr>
        <p:spPr/>
        <p:txBody>
          <a:bodyPr/>
          <a:lstStyle>
            <a:extLst/>
          </a:lstStyle>
          <a:p>
            <a:fld id="{084FC7B0-EBD5-459D-B65A-D68E41D302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3BADF43-F88F-469E-8CD6-BE6C56FD0CEA}" type="datetime1">
              <a:rPr lang="en-US" smtClean="0"/>
              <a:t>5/2/2020</a:t>
            </a:fld>
            <a:endParaRPr lang="en-US"/>
          </a:p>
        </p:txBody>
      </p:sp>
      <p:sp>
        <p:nvSpPr>
          <p:cNvPr id="5" name="Footer Placeholder 4"/>
          <p:cNvSpPr>
            <a:spLocks noGrp="1"/>
          </p:cNvSpPr>
          <p:nvPr>
            <p:ph type="ftr" sz="quarter" idx="11"/>
          </p:nvPr>
        </p:nvSpPr>
        <p:spPr/>
        <p:txBody>
          <a:bodyPr/>
          <a:lstStyle>
            <a:extLst/>
          </a:lstStyle>
          <a:p>
            <a:r>
              <a:rPr lang="en-US" smtClean="0"/>
              <a:t>By:Tehziba Kousir</a:t>
            </a:r>
            <a:endParaRPr lang="en-US"/>
          </a:p>
        </p:txBody>
      </p:sp>
      <p:sp>
        <p:nvSpPr>
          <p:cNvPr id="6" name="Slide Number Placeholder 5"/>
          <p:cNvSpPr>
            <a:spLocks noGrp="1"/>
          </p:cNvSpPr>
          <p:nvPr>
            <p:ph type="sldNum" sz="quarter" idx="12"/>
          </p:nvPr>
        </p:nvSpPr>
        <p:spPr/>
        <p:txBody>
          <a:bodyPr/>
          <a:lstStyle>
            <a:extLst/>
          </a:lstStyle>
          <a:p>
            <a:fld id="{084FC7B0-EBD5-459D-B65A-D68E41D30278}"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2B0EB3-C9F6-46B4-A80C-ABAD4AC98690}" type="datetime1">
              <a:rPr lang="en-US" smtClean="0"/>
              <a:t>5/2/2020</a:t>
            </a:fld>
            <a:endParaRPr lang="en-US"/>
          </a:p>
        </p:txBody>
      </p:sp>
      <p:sp>
        <p:nvSpPr>
          <p:cNvPr id="5" name="Footer Placeholder 4"/>
          <p:cNvSpPr>
            <a:spLocks noGrp="1"/>
          </p:cNvSpPr>
          <p:nvPr>
            <p:ph type="ftr" sz="quarter" idx="11"/>
          </p:nvPr>
        </p:nvSpPr>
        <p:spPr/>
        <p:txBody>
          <a:bodyPr/>
          <a:lstStyle>
            <a:extLst/>
          </a:lstStyle>
          <a:p>
            <a:r>
              <a:rPr lang="en-US" smtClean="0"/>
              <a:t>By:Tehziba Kousir</a:t>
            </a:r>
            <a:endParaRPr lang="en-US"/>
          </a:p>
        </p:txBody>
      </p:sp>
      <p:sp>
        <p:nvSpPr>
          <p:cNvPr id="6" name="Slide Number Placeholder 5"/>
          <p:cNvSpPr>
            <a:spLocks noGrp="1"/>
          </p:cNvSpPr>
          <p:nvPr>
            <p:ph type="sldNum" sz="quarter" idx="12"/>
          </p:nvPr>
        </p:nvSpPr>
        <p:spPr/>
        <p:txBody>
          <a:bodyPr/>
          <a:lstStyle>
            <a:extLst/>
          </a:lstStyle>
          <a:p>
            <a:fld id="{084FC7B0-EBD5-459D-B65A-D68E41D302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1129AAD-402C-404C-A119-107890D651C3}" type="datetime1">
              <a:rPr lang="en-US" smtClean="0"/>
              <a:t>5/2/2020</a:t>
            </a:fld>
            <a:endParaRPr lang="en-US"/>
          </a:p>
        </p:txBody>
      </p:sp>
      <p:sp>
        <p:nvSpPr>
          <p:cNvPr id="6" name="Footer Placeholder 5"/>
          <p:cNvSpPr>
            <a:spLocks noGrp="1"/>
          </p:cNvSpPr>
          <p:nvPr>
            <p:ph type="ftr" sz="quarter" idx="11"/>
          </p:nvPr>
        </p:nvSpPr>
        <p:spPr/>
        <p:txBody>
          <a:bodyPr/>
          <a:lstStyle>
            <a:extLst/>
          </a:lstStyle>
          <a:p>
            <a:r>
              <a:rPr lang="en-US" smtClean="0"/>
              <a:t>By:Tehziba Kousir</a:t>
            </a:r>
            <a:endParaRPr lang="en-US"/>
          </a:p>
        </p:txBody>
      </p:sp>
      <p:sp>
        <p:nvSpPr>
          <p:cNvPr id="7" name="Slide Number Placeholder 6"/>
          <p:cNvSpPr>
            <a:spLocks noGrp="1"/>
          </p:cNvSpPr>
          <p:nvPr>
            <p:ph type="sldNum" sz="quarter" idx="12"/>
          </p:nvPr>
        </p:nvSpPr>
        <p:spPr/>
        <p:txBody>
          <a:bodyPr/>
          <a:lstStyle>
            <a:extLst/>
          </a:lstStyle>
          <a:p>
            <a:fld id="{084FC7B0-EBD5-459D-B65A-D68E41D30278}"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0EB9F1F-9352-4363-ADBF-1B41F79E35B1}" type="datetime1">
              <a:rPr lang="en-US" smtClean="0"/>
              <a:t>5/2/2020</a:t>
            </a:fld>
            <a:endParaRPr lang="en-US"/>
          </a:p>
        </p:txBody>
      </p:sp>
      <p:sp>
        <p:nvSpPr>
          <p:cNvPr id="8" name="Footer Placeholder 7"/>
          <p:cNvSpPr>
            <a:spLocks noGrp="1"/>
          </p:cNvSpPr>
          <p:nvPr>
            <p:ph type="ftr" sz="quarter" idx="11"/>
          </p:nvPr>
        </p:nvSpPr>
        <p:spPr/>
        <p:txBody>
          <a:bodyPr/>
          <a:lstStyle>
            <a:extLst/>
          </a:lstStyle>
          <a:p>
            <a:r>
              <a:rPr lang="en-US" smtClean="0"/>
              <a:t>By:Tehziba Kousir</a:t>
            </a:r>
            <a:endParaRPr lang="en-US"/>
          </a:p>
        </p:txBody>
      </p:sp>
      <p:sp>
        <p:nvSpPr>
          <p:cNvPr id="9" name="Slide Number Placeholder 8"/>
          <p:cNvSpPr>
            <a:spLocks noGrp="1"/>
          </p:cNvSpPr>
          <p:nvPr>
            <p:ph type="sldNum" sz="quarter" idx="12"/>
          </p:nvPr>
        </p:nvSpPr>
        <p:spPr/>
        <p:txBody>
          <a:bodyPr/>
          <a:lstStyle>
            <a:extLst/>
          </a:lstStyle>
          <a:p>
            <a:fld id="{084FC7B0-EBD5-459D-B65A-D68E41D302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E8C386-9E58-49DC-BC7E-16DE15BA1E3D}" type="datetime1">
              <a:rPr lang="en-US" smtClean="0"/>
              <a:t>5/2/2020</a:t>
            </a:fld>
            <a:endParaRPr lang="en-US"/>
          </a:p>
        </p:txBody>
      </p:sp>
      <p:sp>
        <p:nvSpPr>
          <p:cNvPr id="4" name="Footer Placeholder 3"/>
          <p:cNvSpPr>
            <a:spLocks noGrp="1"/>
          </p:cNvSpPr>
          <p:nvPr>
            <p:ph type="ftr" sz="quarter" idx="11"/>
          </p:nvPr>
        </p:nvSpPr>
        <p:spPr/>
        <p:txBody>
          <a:bodyPr/>
          <a:lstStyle>
            <a:extLst/>
          </a:lstStyle>
          <a:p>
            <a:r>
              <a:rPr lang="en-US" smtClean="0"/>
              <a:t>By:Tehziba Kousir</a:t>
            </a:r>
            <a:endParaRPr lang="en-US"/>
          </a:p>
        </p:txBody>
      </p:sp>
      <p:sp>
        <p:nvSpPr>
          <p:cNvPr id="5" name="Slide Number Placeholder 4"/>
          <p:cNvSpPr>
            <a:spLocks noGrp="1"/>
          </p:cNvSpPr>
          <p:nvPr>
            <p:ph type="sldNum" sz="quarter" idx="12"/>
          </p:nvPr>
        </p:nvSpPr>
        <p:spPr/>
        <p:txBody>
          <a:bodyPr/>
          <a:lstStyle>
            <a:extLst/>
          </a:lstStyle>
          <a:p>
            <a:fld id="{084FC7B0-EBD5-459D-B65A-D68E41D30278}"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DF72D2-BC0C-4FDE-BD77-6A93818DAD0C}" type="datetime1">
              <a:rPr lang="en-US" smtClean="0"/>
              <a:t>5/2/2020</a:t>
            </a:fld>
            <a:endParaRPr lang="en-US"/>
          </a:p>
        </p:txBody>
      </p:sp>
      <p:sp>
        <p:nvSpPr>
          <p:cNvPr id="3" name="Footer Placeholder 2"/>
          <p:cNvSpPr>
            <a:spLocks noGrp="1"/>
          </p:cNvSpPr>
          <p:nvPr>
            <p:ph type="ftr" sz="quarter" idx="11"/>
          </p:nvPr>
        </p:nvSpPr>
        <p:spPr/>
        <p:txBody>
          <a:bodyPr/>
          <a:lstStyle>
            <a:extLst/>
          </a:lstStyle>
          <a:p>
            <a:r>
              <a:rPr lang="en-US" smtClean="0"/>
              <a:t>By:Tehziba Kousir</a:t>
            </a:r>
            <a:endParaRPr lang="en-US"/>
          </a:p>
        </p:txBody>
      </p:sp>
      <p:sp>
        <p:nvSpPr>
          <p:cNvPr id="4" name="Slide Number Placeholder 3"/>
          <p:cNvSpPr>
            <a:spLocks noGrp="1"/>
          </p:cNvSpPr>
          <p:nvPr>
            <p:ph type="sldNum" sz="quarter" idx="12"/>
          </p:nvPr>
        </p:nvSpPr>
        <p:spPr/>
        <p:txBody>
          <a:bodyPr/>
          <a:lstStyle>
            <a:extLst/>
          </a:lstStyle>
          <a:p>
            <a:fld id="{084FC7B0-EBD5-459D-B65A-D68E41D302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A8C3076-01B2-4626-BB00-3CB4596555C1}" type="datetime1">
              <a:rPr lang="en-US" smtClean="0"/>
              <a:t>5/2/2020</a:t>
            </a:fld>
            <a:endParaRPr lang="en-US"/>
          </a:p>
        </p:txBody>
      </p:sp>
      <p:sp>
        <p:nvSpPr>
          <p:cNvPr id="6" name="Footer Placeholder 5"/>
          <p:cNvSpPr>
            <a:spLocks noGrp="1"/>
          </p:cNvSpPr>
          <p:nvPr>
            <p:ph type="ftr" sz="quarter" idx="11"/>
          </p:nvPr>
        </p:nvSpPr>
        <p:spPr/>
        <p:txBody>
          <a:bodyPr/>
          <a:lstStyle>
            <a:extLst/>
          </a:lstStyle>
          <a:p>
            <a:r>
              <a:rPr lang="en-US" smtClean="0"/>
              <a:t>By:Tehziba Kousir</a:t>
            </a:r>
            <a:endParaRPr lang="en-US"/>
          </a:p>
        </p:txBody>
      </p:sp>
      <p:sp>
        <p:nvSpPr>
          <p:cNvPr id="7" name="Slide Number Placeholder 6"/>
          <p:cNvSpPr>
            <a:spLocks noGrp="1"/>
          </p:cNvSpPr>
          <p:nvPr>
            <p:ph type="sldNum" sz="quarter" idx="12"/>
          </p:nvPr>
        </p:nvSpPr>
        <p:spPr/>
        <p:txBody>
          <a:bodyPr/>
          <a:lstStyle>
            <a:extLst/>
          </a:lstStyle>
          <a:p>
            <a:fld id="{084FC7B0-EBD5-459D-B65A-D68E41D302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7CE871-A1BD-4953-9BB7-7D394D64BC3C}" type="datetime1">
              <a:rPr lang="en-US" smtClean="0"/>
              <a:t>5/2/2020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By:Tehziba Kousir</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4FC7B0-EBD5-459D-B65A-D68E41D302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60AEB37-3B16-47D4-9A1D-A731B0036903}" type="datetime1">
              <a:rPr lang="en-US" smtClean="0"/>
              <a:t>5/2/2020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By:Tehziba Kousir</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4FC7B0-EBD5-459D-B65A-D68E41D302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rot="20835510">
            <a:off x="4568" y="421909"/>
            <a:ext cx="4353435" cy="2819400"/>
          </a:xfrm>
        </p:spPr>
        <p:txBody>
          <a:bodyPr>
            <a:normAutofit/>
          </a:bodyPr>
          <a:lstStyle/>
          <a:p>
            <a:r>
              <a:rPr lang="en-GB" b="1" dirty="0" smtClean="0"/>
              <a:t>Violence Risk Assessment</a:t>
            </a:r>
            <a:br>
              <a:rPr lang="en-GB" b="1" dirty="0" smtClean="0"/>
            </a:br>
            <a:r>
              <a:rPr lang="en-US" sz="3600" dirty="0"/>
              <a:t/>
            </a:r>
            <a:br>
              <a:rPr lang="en-US" sz="3600" dirty="0"/>
            </a:br>
            <a:endParaRPr lang="en-US" sz="3600" dirty="0"/>
          </a:p>
        </p:txBody>
      </p:sp>
      <p:sp>
        <p:nvSpPr>
          <p:cNvPr id="3" name="Subtitle 2"/>
          <p:cNvSpPr>
            <a:spLocks noGrp="1"/>
          </p:cNvSpPr>
          <p:nvPr>
            <p:ph type="subTitle" idx="1"/>
          </p:nvPr>
        </p:nvSpPr>
        <p:spPr>
          <a:xfrm>
            <a:off x="1676400" y="3352800"/>
            <a:ext cx="6934200" cy="1371600"/>
          </a:xfrm>
        </p:spPr>
        <p:txBody>
          <a:bodyPr>
            <a:normAutofit fontScale="85000" lnSpcReduction="20000"/>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By: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Tehziba</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Kousir</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Footer Placeholder 7"/>
          <p:cNvSpPr>
            <a:spLocks noGrp="1"/>
          </p:cNvSpPr>
          <p:nvPr>
            <p:ph type="ftr" sz="quarter" idx="11"/>
          </p:nvPr>
        </p:nvSpPr>
        <p:spPr/>
        <p:txBody>
          <a:bodyPr/>
          <a:lstStyle/>
          <a:p>
            <a:r>
              <a:rPr lang="en-US" smtClean="0"/>
              <a:t>By:Tehziba Kousir</a:t>
            </a:r>
            <a:endParaRPr lang="en-US"/>
          </a:p>
        </p:txBody>
      </p:sp>
      <p:pic>
        <p:nvPicPr>
          <p:cNvPr id="1026" name="Picture 2" descr="Forensic Psychiatry — Department of Psychiatr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3845" y="1044177"/>
            <a:ext cx="3114675" cy="19276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GB" dirty="0"/>
              <a:t>Although actuarial decisions may be more accurate in general, their accuracy for a given individual is questionable. Car insurance rates are based on actuarial formulas. An insurance company determines the amount they charge you for car insurance based in part on your past driving record, which seems very reasonable to most people. The more accidents you have had, the more car insurance costs you. However, car insurance rates are also determined based on things you have little if any control over, like sex; women pay significantly less for car insurance than do men. As a man, I may have a spotless driving record and be very responsible but pay more for insurance than someone else simply because of my sex.</a:t>
            </a:r>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smtClean="0"/>
              <a:t>Criticism, continued…</a:t>
            </a:r>
            <a:endParaRPr lang="en-GB" dirty="0"/>
          </a:p>
        </p:txBody>
      </p:sp>
    </p:spTree>
    <p:extLst>
      <p:ext uri="{BB962C8B-B14F-4D97-AF65-F5344CB8AC3E}">
        <p14:creationId xmlns:p14="http://schemas.microsoft.com/office/powerpoint/2010/main" val="12863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By:Tehziba Kousir</a:t>
            </a:r>
            <a:endParaRPr lang="en-US"/>
          </a:p>
        </p:txBody>
      </p:sp>
      <p:sp>
        <p:nvSpPr>
          <p:cNvPr id="2" name="Content Placeholder 1"/>
          <p:cNvSpPr>
            <a:spLocks noGrp="1"/>
          </p:cNvSpPr>
          <p:nvPr>
            <p:ph idx="4294967295"/>
          </p:nvPr>
        </p:nvSpPr>
        <p:spPr>
          <a:xfrm>
            <a:off x="609600" y="1481138"/>
            <a:ext cx="7620000" cy="4525962"/>
          </a:xfrm>
        </p:spPr>
        <p:txBody>
          <a:bodyPr>
            <a:normAutofit fontScale="92500"/>
          </a:bodyPr>
          <a:lstStyle/>
          <a:p>
            <a:r>
              <a:rPr lang="en-GB" dirty="0"/>
              <a:t>From the actuarial perspective, the statistics clearly suggest that women will cost less to insure than men, so it seems reasonable. But it seems unfair to an individual male driver who has a spotless record. This situation is similar to the use of individual actuarial risk assessments. They may be accurate in general as applied to a large group, but their accuracy is questionable when applied to a specific person (Hart, </a:t>
            </a:r>
            <a:r>
              <a:rPr lang="en-GB" dirty="0" err="1"/>
              <a:t>Michie</a:t>
            </a:r>
            <a:r>
              <a:rPr lang="en-GB" dirty="0"/>
              <a:t>, &amp; Cooke, in press).</a:t>
            </a:r>
          </a:p>
          <a:p>
            <a:endParaRPr lang="en-GB" dirty="0"/>
          </a:p>
        </p:txBody>
      </p:sp>
    </p:spTree>
    <p:extLst>
      <p:ext uri="{BB962C8B-B14F-4D97-AF65-F5344CB8AC3E}">
        <p14:creationId xmlns:p14="http://schemas.microsoft.com/office/powerpoint/2010/main" val="577124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When deciding upon which violence risk assessment tool to adopt in practice, there are three key factors to take into consideration</a:t>
            </a:r>
            <a:r>
              <a:rPr lang="en-GB" dirty="0" smtClean="0"/>
              <a:t>:</a:t>
            </a:r>
          </a:p>
          <a:p>
            <a:r>
              <a:rPr lang="en-GB" dirty="0" smtClean="0"/>
              <a:t>Population</a:t>
            </a:r>
          </a:p>
          <a:p>
            <a:r>
              <a:rPr lang="en-GB" dirty="0" smtClean="0"/>
              <a:t>Settings </a:t>
            </a:r>
          </a:p>
          <a:p>
            <a:r>
              <a:rPr lang="en-GB" dirty="0" smtClean="0"/>
              <a:t>outcome</a:t>
            </a:r>
            <a:endParaRPr lang="en-GB" dirty="0"/>
          </a:p>
          <a:p>
            <a:pPr marL="109728" indent="0">
              <a:buNone/>
            </a:pPr>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normAutofit fontScale="90000"/>
          </a:bodyPr>
          <a:lstStyle/>
          <a:p>
            <a:r>
              <a:rPr lang="en-GB" dirty="0">
                <a:effectLst/>
              </a:rPr>
              <a:t>Choosing Accurate </a:t>
            </a:r>
            <a:r>
              <a:rPr lang="en-GB" dirty="0" smtClean="0">
                <a:effectLst/>
              </a:rPr>
              <a:t>Violence </a:t>
            </a:r>
            <a:r>
              <a:rPr lang="en-GB" dirty="0">
                <a:effectLst/>
              </a:rPr>
              <a:t>Risk Assessment Tool:</a:t>
            </a:r>
            <a:br>
              <a:rPr lang="en-GB" dirty="0">
                <a:effectLst/>
              </a:rPr>
            </a:br>
            <a:endParaRPr lang="en-GB" dirty="0"/>
          </a:p>
        </p:txBody>
      </p:sp>
    </p:spTree>
    <p:extLst>
      <p:ext uri="{BB962C8B-B14F-4D97-AF65-F5344CB8AC3E}">
        <p14:creationId xmlns:p14="http://schemas.microsoft.com/office/powerpoint/2010/main" val="322767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0"/>
            <a:r>
              <a:rPr lang="en-GB" dirty="0"/>
              <a:t>Compare your average patient to the sample on which a risk assessment tool was normed, taking into consideration age (child, adolescent, adult), sex, race/ethnicity, nationality, offense history, and diagnostic group. For example, if an instrument was developed in a rural area of Canada on a predominantly Caucasian sample of men with an unclear diagnostic background, that risk assessment tool will likely not perform to its maximum ability in a unit serving predominantly minority female patients in downtown Chicago.</a:t>
            </a:r>
          </a:p>
          <a:p>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a:effectLst/>
              </a:rPr>
              <a:t>Population</a:t>
            </a:r>
            <a:endParaRPr lang="en-GB" dirty="0"/>
          </a:p>
        </p:txBody>
      </p:sp>
    </p:spTree>
    <p:extLst>
      <p:ext uri="{BB962C8B-B14F-4D97-AF65-F5344CB8AC3E}">
        <p14:creationId xmlns:p14="http://schemas.microsoft.com/office/powerpoint/2010/main" val="539807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GB" dirty="0"/>
              <a:t>Compare the setting in which you are evaluating the average patient with the setting in which the normative sample was assessed. For example, if an instrument was developed using a group of patients evaluated upon admission to a forensic psychiatric facility, that risk assessment tool will likely not perform to its maximum ability when used by a parole board to make release decisions.</a:t>
            </a:r>
          </a:p>
          <a:p>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smtClean="0">
                <a:effectLst/>
              </a:rPr>
              <a:t>Settings:</a:t>
            </a:r>
            <a:endParaRPr lang="en-GB" dirty="0"/>
          </a:p>
        </p:txBody>
      </p:sp>
    </p:spTree>
    <p:extLst>
      <p:ext uri="{BB962C8B-B14F-4D97-AF65-F5344CB8AC3E}">
        <p14:creationId xmlns:p14="http://schemas.microsoft.com/office/powerpoint/2010/main" val="13084675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rmAutofit fontScale="85000" lnSpcReduction="20000"/>
          </a:bodyPr>
          <a:lstStyle/>
          <a:p>
            <a:pPr lvl="0"/>
            <a:r>
              <a:rPr lang="en-GB" dirty="0"/>
              <a:t>Compare the outcome for which a risk assessment tool was designed with the outcome you are interested in predicting. For example, if an instrument was developed to evaluate the risk of general recidivism, that risk assessment tool will likely not perform to its maximum ability when used to predict sexual recidivism, specifically. Make sure to pay particularly close attention to the operational definition of the outcome in the risk assessment tool’s manual – instruments differ in terms of whether new arrests, charges, convictions, incarcerations, and/or self-reports of offending are included. Further, some risk assessment tools were developed for the prediction of intra-institutional infractions, whereas others were developed for the prediction of misconduct in the community.</a:t>
            </a:r>
          </a:p>
          <a:p>
            <a:r>
              <a:rPr lang="en-GB" dirty="0"/>
              <a:t> </a:t>
            </a:r>
          </a:p>
          <a:p>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a:effectLst/>
              </a:rPr>
              <a:t>Outcome:</a:t>
            </a:r>
            <a:endParaRPr lang="en-GB" dirty="0"/>
          </a:p>
        </p:txBody>
      </p:sp>
    </p:spTree>
    <p:extLst>
      <p:ext uri="{BB962C8B-B14F-4D97-AF65-F5344CB8AC3E}">
        <p14:creationId xmlns:p14="http://schemas.microsoft.com/office/powerpoint/2010/main" val="4120651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By:Tehziba Kousir</a:t>
            </a:r>
            <a:endParaRPr lang="en-US"/>
          </a:p>
        </p:txBody>
      </p:sp>
      <p:sp>
        <p:nvSpPr>
          <p:cNvPr id="2" name="Content Placeholder 1"/>
          <p:cNvSpPr>
            <a:spLocks noGrp="1"/>
          </p:cNvSpPr>
          <p:nvPr>
            <p:ph idx="4294967295"/>
          </p:nvPr>
        </p:nvSpPr>
        <p:spPr>
          <a:xfrm>
            <a:off x="0" y="1481138"/>
            <a:ext cx="8229600" cy="4525962"/>
          </a:xfrm>
        </p:spPr>
        <p:style>
          <a:lnRef idx="1">
            <a:schemeClr val="accent4"/>
          </a:lnRef>
          <a:fillRef idx="2">
            <a:schemeClr val="accent4"/>
          </a:fillRef>
          <a:effectRef idx="1">
            <a:schemeClr val="accent4"/>
          </a:effectRef>
          <a:fontRef idx="minor">
            <a:schemeClr val="dk1"/>
          </a:fontRef>
        </p:style>
        <p:txBody>
          <a:bodyPr/>
          <a:lstStyle/>
          <a:p>
            <a:endParaRPr lang="en-US" dirty="0" smtClean="0"/>
          </a:p>
          <a:p>
            <a:endParaRPr lang="en-US" dirty="0" smtClean="0"/>
          </a:p>
          <a:p>
            <a:endParaRPr lang="en-US" dirty="0" smtClean="0"/>
          </a:p>
          <a:p>
            <a:pPr>
              <a:buNone/>
            </a:pPr>
            <a:r>
              <a:rPr lang="en-US" dirty="0" smtClean="0"/>
              <a:t>    Thank You </a:t>
            </a:r>
          </a:p>
          <a:p>
            <a:pPr>
              <a:buNone/>
            </a:pPr>
            <a:r>
              <a:rPr lang="en-US" dirty="0" smtClean="0"/>
              <a:t>    For Your Attention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Con</a:t>
            </a:r>
            <a:endParaRPr lang="en-US" dirty="0"/>
          </a:p>
        </p:txBody>
      </p:sp>
      <p:pic>
        <p:nvPicPr>
          <p:cNvPr id="4" name="Content Placeholder 3" descr="download (7).jpg"/>
          <p:cNvPicPr>
            <a:picLocks noGrp="1" noChangeAspect="1"/>
          </p:cNvPicPr>
          <p:nvPr>
            <p:ph idx="1"/>
          </p:nvPr>
        </p:nvPicPr>
        <p:blipFill>
          <a:blip r:embed="rId3"/>
          <a:stretch>
            <a:fillRect/>
          </a:stretch>
        </p:blipFill>
        <p:spPr>
          <a:xfrm>
            <a:off x="1" y="0"/>
            <a:ext cx="9366232" cy="6951342"/>
          </a:xfrm>
        </p:spPr>
      </p:pic>
      <p:sp>
        <p:nvSpPr>
          <p:cNvPr id="6" name="Footer Placeholder 5"/>
          <p:cNvSpPr>
            <a:spLocks noGrp="1"/>
          </p:cNvSpPr>
          <p:nvPr>
            <p:ph type="ftr" sz="quarter" idx="11"/>
          </p:nvPr>
        </p:nvSpPr>
        <p:spPr/>
        <p:txBody>
          <a:bodyPr/>
          <a:lstStyle/>
          <a:p>
            <a:r>
              <a:rPr lang="en-US" smtClean="0"/>
              <a:t>By:Tehziba Kousir</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endParaRPr lang="en-GB" sz="2000" dirty="0" smtClean="0"/>
          </a:p>
          <a:p>
            <a:pPr>
              <a:buNone/>
            </a:pPr>
            <a:r>
              <a:rPr lang="en-GB" sz="2000" b="1" dirty="0"/>
              <a:t>Risk assessment </a:t>
            </a:r>
            <a:r>
              <a:rPr lang="en-GB" sz="2000" dirty="0"/>
              <a:t>was more commonly referred to as violence prediction because the primary focus for forensic psychologists was predicting whether a particular person would become violent. </a:t>
            </a:r>
            <a:endParaRPr lang="en-GB" sz="2000" dirty="0" smtClean="0"/>
          </a:p>
          <a:p>
            <a:pPr>
              <a:buNone/>
            </a:pPr>
            <a:r>
              <a:rPr lang="en-GB" sz="2000" dirty="0"/>
              <a:t>However, </a:t>
            </a:r>
            <a:r>
              <a:rPr lang="en-GB" sz="2000" b="1" dirty="0"/>
              <a:t>risk assessment </a:t>
            </a:r>
            <a:r>
              <a:rPr lang="en-GB" sz="2000" dirty="0"/>
              <a:t>is not simply about making a forced choice about whether a particular individual is going to become violent or not. It is about identifying the factors that are likely to increase the risk for violence, the factors that are likely to reduce the risk for violence, the immediacy of the violence, the severity of any likely violence, and the ways in which the </a:t>
            </a:r>
            <a:r>
              <a:rPr lang="en-GB" sz="2000" dirty="0" smtClean="0"/>
              <a:t>violence </a:t>
            </a:r>
            <a:r>
              <a:rPr lang="en-GB" sz="2000" dirty="0"/>
              <a:t>can be managed.</a:t>
            </a:r>
            <a:r>
              <a:rPr lang="en-GB" sz="2000" i="1" dirty="0" smtClean="0"/>
              <a:t>   </a:t>
            </a:r>
            <a:endParaRPr lang="en-US" sz="2800" i="1" dirty="0"/>
          </a:p>
        </p:txBody>
      </p:sp>
      <p:sp>
        <p:nvSpPr>
          <p:cNvPr id="2" name="Title 1"/>
          <p:cNvSpPr>
            <a:spLocks noGrp="1"/>
          </p:cNvSpPr>
          <p:nvPr>
            <p:ph type="title"/>
          </p:nvPr>
        </p:nvSpPr>
        <p:spPr/>
        <p:txBody>
          <a:bodyPr/>
          <a:lstStyle/>
          <a:p>
            <a:r>
              <a:rPr lang="en-US" dirty="0" smtClean="0"/>
              <a:t>Introduction…</a:t>
            </a:r>
            <a:endParaRPr lang="en-US" dirty="0"/>
          </a:p>
        </p:txBody>
      </p:sp>
      <p:sp>
        <p:nvSpPr>
          <p:cNvPr id="4" name="Left Brace 3"/>
          <p:cNvSpPr/>
          <p:nvPr/>
        </p:nvSpPr>
        <p:spPr>
          <a:xfrm flipV="1">
            <a:off x="533400" y="2514600"/>
            <a:ext cx="76200" cy="76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r>
              <a:rPr lang="en-US" smtClean="0"/>
              <a:t>By:Tehziba Kousir</a:t>
            </a:r>
            <a:endParaRPr lang="en-US"/>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By:Tehziba Kousir</a:t>
            </a:r>
            <a:endParaRPr lang="en-US"/>
          </a:p>
        </p:txBody>
      </p:sp>
      <p:sp>
        <p:nvSpPr>
          <p:cNvPr id="2" name="Content Placeholder 1"/>
          <p:cNvSpPr>
            <a:spLocks noGrp="1"/>
          </p:cNvSpPr>
          <p:nvPr>
            <p:ph idx="4294967295"/>
          </p:nvPr>
        </p:nvSpPr>
        <p:spPr>
          <a:xfrm>
            <a:off x="609600" y="1066800"/>
            <a:ext cx="7620000" cy="5562600"/>
          </a:xfrm>
        </p:spPr>
        <p:txBody>
          <a:bodyPr>
            <a:normAutofit fontScale="92500" lnSpcReduction="20000"/>
          </a:bodyPr>
          <a:lstStyle/>
          <a:p>
            <a:r>
              <a:rPr lang="en-GB" dirty="0"/>
              <a:t>The comparison has been made that risk assessment is similar to weather forecasting. The local meteorologist often forecasts the probability of precipitation for the next day, 10 days from now, or even further into the future. That same meteorologist may not only assess the probability but also assign different categorical labels to tornadoes, like watch and warning. The meteorologist makes these assessments based on complicated statistical models and historical weather patterns. All of these routine practices that we are exposed to on a regular basis in watching local television also take place in very similar ways when forensic psychologists attempt to assess someone’s risk of violence.</a:t>
            </a:r>
          </a:p>
          <a:p>
            <a:endParaRPr lang="en-GB" dirty="0"/>
          </a:p>
        </p:txBody>
      </p:sp>
    </p:spTree>
    <p:extLst>
      <p:ext uri="{BB962C8B-B14F-4D97-AF65-F5344CB8AC3E}">
        <p14:creationId xmlns:p14="http://schemas.microsoft.com/office/powerpoint/2010/main" val="242442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481328"/>
            <a:ext cx="8229600" cy="4767072"/>
          </a:xfrm>
        </p:spPr>
        <p:txBody>
          <a:bodyPr>
            <a:normAutofit fontScale="85000" lnSpcReduction="20000"/>
          </a:bodyPr>
          <a:lstStyle/>
          <a:p>
            <a:r>
              <a:rPr lang="en-GB" dirty="0"/>
              <a:t>they usually focus on specific forms of violence that rise to the level of some legal charge or conviction. Risk assessments normally assess the risk for “actual, attempted, or threatened physical harm that is deliberate and </a:t>
            </a:r>
            <a:r>
              <a:rPr lang="en-GB" dirty="0" smtClean="0"/>
              <a:t>no consenting” </a:t>
            </a:r>
            <a:r>
              <a:rPr lang="en-GB" dirty="0"/>
              <a:t>(Hart, 2005, p. 4). This violence could consist of violence between a man and a wife, the sexual assault of a child, the stalking of a woman by a former </a:t>
            </a:r>
            <a:r>
              <a:rPr lang="en-GB" dirty="0" smtClean="0"/>
              <a:t>co-worker, </a:t>
            </a:r>
            <a:r>
              <a:rPr lang="en-GB" dirty="0"/>
              <a:t>or even murder. Risk assessment may be necessary for institutionalizing someone who is mentally ill, a defendant awaiting criminal sentencing, a juvenile who is facing transfer to an adult court, or when determining whether someone should be released from prison. Although there are significant differences in assessing violence across different situations, there also are clear similarities.</a:t>
            </a:r>
          </a:p>
          <a:p>
            <a:endParaRPr lang="en-GB" dirty="0"/>
          </a:p>
        </p:txBody>
      </p:sp>
      <p:sp>
        <p:nvSpPr>
          <p:cNvPr id="4" name="Footer Placeholder 3"/>
          <p:cNvSpPr>
            <a:spLocks noGrp="1"/>
          </p:cNvSpPr>
          <p:nvPr>
            <p:ph type="ftr" sz="quarter" idx="11"/>
          </p:nvPr>
        </p:nvSpPr>
        <p:spPr/>
        <p:txBody>
          <a:bodyPr/>
          <a:lstStyle/>
          <a:p>
            <a:r>
              <a:rPr lang="en-US" smtClean="0"/>
              <a:t>By:Tehziba Kousir</a:t>
            </a:r>
            <a:endParaRPr lang="en-US"/>
          </a:p>
        </p:txBody>
      </p:sp>
      <p:sp>
        <p:nvSpPr>
          <p:cNvPr id="5" name="Title 4"/>
          <p:cNvSpPr>
            <a:spLocks noGrp="1"/>
          </p:cNvSpPr>
          <p:nvPr>
            <p:ph type="title"/>
          </p:nvPr>
        </p:nvSpPr>
        <p:spPr/>
        <p:txBody>
          <a:bodyPr>
            <a:normAutofit fontScale="90000"/>
          </a:bodyPr>
          <a:lstStyle/>
          <a:p>
            <a:r>
              <a:rPr lang="en-GB" dirty="0">
                <a:effectLst/>
              </a:rPr>
              <a:t>When risk assessments are </a:t>
            </a:r>
            <a:r>
              <a:rPr lang="en-GB" dirty="0" smtClean="0">
                <a:effectLst/>
              </a:rPr>
              <a:t>undertaken? </a:t>
            </a:r>
            <a:endParaRPr lang="en-GB" dirty="0"/>
          </a:p>
        </p:txBody>
      </p:sp>
    </p:spTree>
    <p:extLst>
      <p:ext uri="{BB962C8B-B14F-4D97-AF65-F5344CB8AC3E}">
        <p14:creationId xmlns:p14="http://schemas.microsoft.com/office/powerpoint/2010/main" val="1613945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rmAutofit fontScale="55000" lnSpcReduction="20000"/>
          </a:bodyPr>
          <a:lstStyle/>
          <a:p>
            <a:r>
              <a:rPr lang="en-GB" sz="3600" dirty="0"/>
              <a:t>Risk assessment routinely involves the identification of risk factors. Risk factors are different variables that increase the risk for violence. Common risk factors for violence across different types of violence would include previous violence, substance abuse, psychopathy, employment instability, and early </a:t>
            </a:r>
            <a:r>
              <a:rPr lang="en-GB" sz="3600" dirty="0" smtClean="0"/>
              <a:t>behavioural </a:t>
            </a:r>
            <a:r>
              <a:rPr lang="en-GB" sz="3600" dirty="0"/>
              <a:t>problems. These risk factors are normally referred to as either static or dynamic. Static factors are ones that do not change or are extremely unlikely to change. For example, previous violence will not change for someone who has a criminal conviction for a violent crime. However, we would expect other things, like the current severity of mental illness symptoms, to wax and wane. Risk factors that are likely to change over time are normally referred to as dynamic factors. It is increasingly important for forensic psychologists to be aware of both the static and dynamic risk factors in assessing risk.</a:t>
            </a:r>
          </a:p>
          <a:p>
            <a:r>
              <a:rPr lang="en-GB" sz="2900" dirty="0"/>
              <a:t> </a:t>
            </a:r>
          </a:p>
          <a:p>
            <a:r>
              <a:rPr lang="en-GB" sz="2900" dirty="0"/>
              <a:t> </a:t>
            </a:r>
          </a:p>
          <a:p>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smtClean="0"/>
              <a:t>Risk factors</a:t>
            </a:r>
            <a:endParaRPr lang="en-GB" dirty="0"/>
          </a:p>
        </p:txBody>
      </p:sp>
    </p:spTree>
    <p:extLst>
      <p:ext uri="{BB962C8B-B14F-4D97-AF65-F5344CB8AC3E}">
        <p14:creationId xmlns:p14="http://schemas.microsoft.com/office/powerpoint/2010/main" val="1055467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rmAutofit fontScale="77500" lnSpcReduction="20000"/>
          </a:bodyPr>
          <a:lstStyle/>
          <a:p>
            <a:r>
              <a:rPr lang="en-GB" dirty="0"/>
              <a:t>Risk assessments use these risk factors in either </a:t>
            </a:r>
            <a:r>
              <a:rPr lang="en-GB" b="1" dirty="0"/>
              <a:t>clinical approaches</a:t>
            </a:r>
            <a:r>
              <a:rPr lang="en-GB" dirty="0"/>
              <a:t> or </a:t>
            </a:r>
            <a:r>
              <a:rPr lang="en-GB" b="1" dirty="0"/>
              <a:t>actuarial approaches</a:t>
            </a:r>
            <a:r>
              <a:rPr lang="en-GB" dirty="0"/>
              <a:t>. </a:t>
            </a:r>
            <a:endParaRPr lang="en-GB" dirty="0" smtClean="0"/>
          </a:p>
          <a:p>
            <a:endParaRPr lang="en-GB" dirty="0" smtClean="0"/>
          </a:p>
          <a:p>
            <a:pPr marL="109728" indent="0">
              <a:buNone/>
            </a:pPr>
            <a:endParaRPr lang="en-GB" dirty="0"/>
          </a:p>
          <a:p>
            <a:r>
              <a:rPr lang="en-GB" b="1" dirty="0"/>
              <a:t>Clinical approaches</a:t>
            </a:r>
            <a:r>
              <a:rPr lang="en-GB" dirty="0"/>
              <a:t> involve the judgments of forensic psychologists that have been formed through their psychological education and professional experience. The traditional approach to risk assessment has been based in clinical methods. A forensic psychologist may sit down with a patient who has recently been admitted to an emergency room and perform a clinical interview; review his criminal, mental health, and social history; and then determine whether he needs further treatment because he is likely to harm someone when released from the hospital. This format has been the norm over the years and is in keeping with the clinical approach for risk assessment (</a:t>
            </a:r>
            <a:r>
              <a:rPr lang="en-GB" dirty="0" err="1"/>
              <a:t>Litwack</a:t>
            </a:r>
            <a:r>
              <a:rPr lang="en-GB" dirty="0"/>
              <a:t>, 2001). </a:t>
            </a:r>
          </a:p>
          <a:p>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smtClean="0"/>
              <a:t>Risk Assessment Approaches</a:t>
            </a:r>
            <a:endParaRPr lang="en-GB" dirty="0"/>
          </a:p>
        </p:txBody>
      </p:sp>
    </p:spTree>
    <p:extLst>
      <p:ext uri="{BB962C8B-B14F-4D97-AF65-F5344CB8AC3E}">
        <p14:creationId xmlns:p14="http://schemas.microsoft.com/office/powerpoint/2010/main" val="2303538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rmAutofit fontScale="85000" lnSpcReduction="10000"/>
          </a:bodyPr>
          <a:lstStyle/>
          <a:p>
            <a:r>
              <a:rPr lang="en-GB" dirty="0" smtClean="0"/>
              <a:t>These differ </a:t>
            </a:r>
            <a:r>
              <a:rPr lang="en-GB" dirty="0"/>
              <a:t>from clinical approaches in that they are not based on professional judgment. Actuarial approaches rely on formal, objective, and, often, statistical information. As mentioned before, meteorologists rely on mathematical models to predict the weather for the next day. Forensic psychologists may rely on similar types of statistical approaches to assess risk. Actuarial risk assessments consist of determining the presence or absence of a list of predetermined risk factors from an actuarial measure that has been designed to assess risk among a certain group of people, like sex offenders. Based on the number and types of risk factors present, sex offenders receive a score that relates to their likelihood of committing violence in the future.</a:t>
            </a:r>
          </a:p>
          <a:p>
            <a:endParaRPr lang="en-GB" dirty="0"/>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a:effectLst/>
              </a:rPr>
              <a:t>Actuarial approaches </a:t>
            </a:r>
            <a:endParaRPr lang="en-GB" dirty="0"/>
          </a:p>
        </p:txBody>
      </p:sp>
    </p:spTree>
    <p:extLst>
      <p:ext uri="{BB962C8B-B14F-4D97-AF65-F5344CB8AC3E}">
        <p14:creationId xmlns:p14="http://schemas.microsoft.com/office/powerpoint/2010/main" val="2121350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26616"/>
          </a:xfrm>
        </p:spPr>
        <p:txBody>
          <a:bodyPr>
            <a:normAutofit fontScale="85000" lnSpcReduction="10000"/>
          </a:bodyPr>
          <a:lstStyle/>
          <a:p>
            <a:r>
              <a:rPr lang="en-GB" dirty="0"/>
              <a:t>Clinical and actuarial approaches have been criticized for a variety of reasons. Clinical approaches are often seen as subjective and more open to idiosyncratic biases of the individual forensic psychologist. As a result, clinical approaches are frequently deemed less accurate and more prone to error than actuarial approaches (</a:t>
            </a:r>
            <a:r>
              <a:rPr lang="en-GB" dirty="0" err="1"/>
              <a:t>Quinsey</a:t>
            </a:r>
            <a:r>
              <a:rPr lang="en-GB" dirty="0"/>
              <a:t>, Harris, Rice, &amp; Cormier, 2006). However, actuarial approaches are criticized as inflexible, time consuming, and unworkable in many clinical decisions. For example, it is difficult if not impossible to perform an actuarial risk assessment in a setting like an emergency room, where there may be very little information available about a patient and a decision is needed immediately (</a:t>
            </a:r>
            <a:r>
              <a:rPr lang="en-GB" dirty="0" err="1"/>
              <a:t>Elbogen</a:t>
            </a:r>
            <a:r>
              <a:rPr lang="en-GB" dirty="0"/>
              <a:t>, Huss, Tomkins, &amp; </a:t>
            </a:r>
            <a:r>
              <a:rPr lang="en-GB" dirty="0" err="1"/>
              <a:t>Scalora</a:t>
            </a:r>
            <a:r>
              <a:rPr lang="en-GB" dirty="0"/>
              <a:t>, 2005). </a:t>
            </a:r>
          </a:p>
        </p:txBody>
      </p:sp>
      <p:sp>
        <p:nvSpPr>
          <p:cNvPr id="3" name="Footer Placeholder 2"/>
          <p:cNvSpPr>
            <a:spLocks noGrp="1"/>
          </p:cNvSpPr>
          <p:nvPr>
            <p:ph type="ftr" sz="quarter" idx="11"/>
          </p:nvPr>
        </p:nvSpPr>
        <p:spPr/>
        <p:txBody>
          <a:bodyPr/>
          <a:lstStyle/>
          <a:p>
            <a:r>
              <a:rPr lang="en-US" smtClean="0"/>
              <a:t>By:Tehziba Kousir</a:t>
            </a:r>
            <a:endParaRPr lang="en-US"/>
          </a:p>
        </p:txBody>
      </p:sp>
      <p:sp>
        <p:nvSpPr>
          <p:cNvPr id="4" name="Title 3"/>
          <p:cNvSpPr>
            <a:spLocks noGrp="1"/>
          </p:cNvSpPr>
          <p:nvPr>
            <p:ph type="title"/>
          </p:nvPr>
        </p:nvSpPr>
        <p:spPr/>
        <p:txBody>
          <a:bodyPr/>
          <a:lstStyle/>
          <a:p>
            <a:r>
              <a:rPr lang="en-GB" dirty="0" smtClean="0"/>
              <a:t>Criticism on both approaches</a:t>
            </a:r>
            <a:endParaRPr lang="en-GB" dirty="0"/>
          </a:p>
        </p:txBody>
      </p:sp>
    </p:spTree>
    <p:extLst>
      <p:ext uri="{BB962C8B-B14F-4D97-AF65-F5344CB8AC3E}">
        <p14:creationId xmlns:p14="http://schemas.microsoft.com/office/powerpoint/2010/main" val="14241589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11492741</TotalTime>
  <Words>1526</Words>
  <Application>Microsoft Office PowerPoint</Application>
  <PresentationFormat>On-screen Show (4:3)</PresentationFormat>
  <Paragraphs>65</Paragraphs>
  <Slides>16</Slides>
  <Notes>3</Notes>
  <HiddenSlides>1</HiddenSlides>
  <MMClips>0</MMClips>
  <ScaleCrop>false</ScaleCrop>
  <HeadingPairs>
    <vt:vector size="8" baseType="variant">
      <vt:variant>
        <vt:lpstr>Fonts Used</vt:lpstr>
      </vt:variant>
      <vt:variant>
        <vt:i4>5</vt:i4>
      </vt:variant>
      <vt:variant>
        <vt:lpstr>Theme</vt:lpstr>
      </vt:variant>
      <vt:variant>
        <vt:i4>1</vt:i4>
      </vt:variant>
      <vt:variant>
        <vt:lpstr>Slide Titles</vt:lpstr>
      </vt:variant>
      <vt:variant>
        <vt:i4>16</vt:i4>
      </vt:variant>
      <vt:variant>
        <vt:lpstr>Custom Shows</vt:lpstr>
      </vt:variant>
      <vt:variant>
        <vt:i4>1</vt:i4>
      </vt:variant>
    </vt:vector>
  </HeadingPairs>
  <TitlesOfParts>
    <vt:vector size="23" baseType="lpstr">
      <vt:lpstr>Calibri</vt:lpstr>
      <vt:lpstr>Lucida Sans Unicode</vt:lpstr>
      <vt:lpstr>Verdana</vt:lpstr>
      <vt:lpstr>Wingdings 2</vt:lpstr>
      <vt:lpstr>Wingdings 3</vt:lpstr>
      <vt:lpstr>Concourse</vt:lpstr>
      <vt:lpstr>Violence Risk Assessment  </vt:lpstr>
      <vt:lpstr>Con</vt:lpstr>
      <vt:lpstr>Introduction…</vt:lpstr>
      <vt:lpstr>PowerPoint Presentation</vt:lpstr>
      <vt:lpstr>When risk assessments are undertaken? </vt:lpstr>
      <vt:lpstr>Risk factors</vt:lpstr>
      <vt:lpstr>Risk Assessment Approaches</vt:lpstr>
      <vt:lpstr>Actuarial approaches </vt:lpstr>
      <vt:lpstr>Criticism on both approaches</vt:lpstr>
      <vt:lpstr>Criticism, continued…</vt:lpstr>
      <vt:lpstr>PowerPoint Presentation</vt:lpstr>
      <vt:lpstr>Choosing Accurate Violence Risk Assessment Tool: </vt:lpstr>
      <vt:lpstr>Population</vt:lpstr>
      <vt:lpstr>Settings:</vt:lpstr>
      <vt:lpstr>Outcome:</vt:lpstr>
      <vt:lpstr>PowerPoint Presentation</vt:lpstr>
      <vt:lpstr>Custom Show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Motives</dc:title>
  <dc:creator>Windows User</dc:creator>
  <cp:lastModifiedBy>Windows User</cp:lastModifiedBy>
  <cp:revision>105</cp:revision>
  <dcterms:created xsi:type="dcterms:W3CDTF">2020-04-12T17:08:03Z</dcterms:created>
  <dcterms:modified xsi:type="dcterms:W3CDTF">2020-05-02T16:09:06Z</dcterms:modified>
</cp:coreProperties>
</file>